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61" r:id="rId4"/>
    <p:sldId id="258" r:id="rId5"/>
    <p:sldId id="259" r:id="rId6"/>
    <p:sldId id="260" r:id="rId7"/>
  </p:sldIdLst>
  <p:sldSz cx="35999738" cy="25199975"/>
  <p:notesSz cx="6858000" cy="9144000"/>
  <p:embeddedFontLst>
    <p:embeddedFont>
      <p:font typeface="Titillium Web" panose="00000500000000000000" pitchFamily="2" charset="0"/>
      <p:regular r:id="rId9"/>
      <p:bold r:id="rId10"/>
      <p:italic r:id="rId11"/>
      <p:boldItalic r:id="rId12"/>
    </p:embeddedFont>
  </p:embeddedFontLst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  <p15:guide id="3" orient="horz" pos="7937">
          <p15:clr>
            <a:srgbClr val="A4A3A4"/>
          </p15:clr>
        </p15:guide>
        <p15:guide id="4" pos="113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D87"/>
    <a:srgbClr val="1F4D6F"/>
    <a:srgbClr val="327FB8"/>
    <a:srgbClr val="2D70A4"/>
    <a:srgbClr val="2B6C9D"/>
    <a:srgbClr val="4190CB"/>
    <a:srgbClr val="2D0000"/>
    <a:srgbClr val="027872"/>
    <a:srgbClr val="039C94"/>
    <a:srgbClr val="093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>
      <p:cViewPr varScale="1">
        <p:scale>
          <a:sx n="20" d="100"/>
          <a:sy n="20" d="100"/>
        </p:scale>
        <p:origin x="976" y="68"/>
      </p:cViewPr>
      <p:guideLst>
        <p:guide orient="horz" pos="11339"/>
        <p:guide pos="7937"/>
        <p:guide orient="horz" pos="7937"/>
        <p:guide pos="1133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1075" y="685800"/>
            <a:ext cx="48958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2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1075" y="685800"/>
            <a:ext cx="489585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3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1075" y="685800"/>
            <a:ext cx="489585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502" y="7828814"/>
            <a:ext cx="30598736" cy="5400690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707" y="14279500"/>
            <a:ext cx="25200337" cy="6440966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00073" y="1008680"/>
            <a:ext cx="8100201" cy="21503103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9467" y="1008680"/>
            <a:ext cx="24175605" cy="21503103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467" y="1008680"/>
            <a:ext cx="32400805" cy="4199996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9472" y="5879510"/>
            <a:ext cx="16137903" cy="16632275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8062376" y="5879510"/>
            <a:ext cx="16137903" cy="16632275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731" y="16193563"/>
            <a:ext cx="30600036" cy="5004509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3731" y="10681068"/>
            <a:ext cx="30600036" cy="5512494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472" y="5879510"/>
            <a:ext cx="16137903" cy="16632275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62376" y="5879510"/>
            <a:ext cx="16137903" cy="16632275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9466" y="5641316"/>
            <a:ext cx="15906134" cy="2350344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9466" y="7991659"/>
            <a:ext cx="15906134" cy="14518910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87633" y="5641316"/>
            <a:ext cx="15912647" cy="2350344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87633" y="7991659"/>
            <a:ext cx="15912647" cy="14518910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471" y="1003819"/>
            <a:ext cx="11843664" cy="4269268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5424" y="1003819"/>
            <a:ext cx="20124852" cy="21506750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9471" y="5273086"/>
            <a:ext cx="11843664" cy="17237482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5939" y="17639741"/>
            <a:ext cx="21600104" cy="2082984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55939" y="2251909"/>
            <a:ext cx="21600104" cy="15119255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5939" y="19722726"/>
            <a:ext cx="21600104" cy="295676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9467" y="1008680"/>
            <a:ext cx="32400805" cy="4199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9467" y="5879510"/>
            <a:ext cx="32400805" cy="166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9472" y="22949283"/>
            <a:ext cx="8400980" cy="174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299391" y="22949283"/>
            <a:ext cx="11400960" cy="174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799299" y="22949283"/>
            <a:ext cx="8400980" cy="1749998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00502" y="7170699"/>
            <a:ext cx="30598736" cy="54006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399707" y="13600119"/>
            <a:ext cx="25200337" cy="644096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13"/>
          <p:cNvSpPr txBox="1">
            <a:spLocks noChangeArrowheads="1"/>
          </p:cNvSpPr>
          <p:nvPr/>
        </p:nvSpPr>
        <p:spPr bwMode="auto">
          <a:xfrm>
            <a:off x="17214051" y="0"/>
            <a:ext cx="18785686" cy="3813113"/>
          </a:xfrm>
          <a:prstGeom prst="rect">
            <a:avLst/>
          </a:prstGeom>
          <a:gradFill flip="none" rotWithShape="1">
            <a:gsLst>
              <a:gs pos="0">
                <a:srgbClr val="2D70A4"/>
              </a:gs>
              <a:gs pos="50000">
                <a:srgbClr val="2B6C9D">
                  <a:tint val="44500"/>
                  <a:satMod val="160000"/>
                </a:srgbClr>
              </a:gs>
              <a:gs pos="100000">
                <a:srgbClr val="2B6C9D">
                  <a:tint val="23500"/>
                  <a:satMod val="160000"/>
                </a:srgbClr>
              </a:gs>
            </a:gsLst>
            <a:lin ang="2700000" scaled="1"/>
            <a:tileRect/>
          </a:gradFill>
          <a:ln w="6350" cap="flat">
            <a:solidFill>
              <a:srgbClr val="2B6C9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18071307" y="169775"/>
            <a:ext cx="1534907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b="1" dirty="0">
                <a:solidFill>
                  <a:srgbClr val="1F4D6F"/>
                </a:solidFill>
              </a:rPr>
              <a:t>THE 1</a:t>
            </a:r>
            <a:r>
              <a:rPr lang="en-US" sz="7200" b="1" baseline="30000" dirty="0">
                <a:solidFill>
                  <a:srgbClr val="1F4D6F"/>
                </a:solidFill>
              </a:rPr>
              <a:t>ST</a:t>
            </a:r>
            <a:r>
              <a:rPr lang="en-US" sz="7200" b="1" dirty="0">
                <a:solidFill>
                  <a:srgbClr val="1F4D6F"/>
                </a:solidFill>
              </a:rPr>
              <a:t> REGIONAL </a:t>
            </a:r>
            <a:endParaRPr lang="sr-Latn-RS" sz="7200" b="1" dirty="0">
              <a:solidFill>
                <a:srgbClr val="1F4D6F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7200" b="1" dirty="0">
                <a:solidFill>
                  <a:srgbClr val="CE5E02"/>
                </a:solidFill>
              </a:rPr>
              <a:t>SDIR</a:t>
            </a:r>
            <a:r>
              <a:rPr lang="sr-Latn-RS" sz="7200" b="1" dirty="0">
                <a:solidFill>
                  <a:srgbClr val="CE5E02"/>
                </a:solidFill>
              </a:rPr>
              <a:t> </a:t>
            </a:r>
            <a:r>
              <a:rPr lang="sr-Latn-RS" sz="7200" b="1" dirty="0">
                <a:solidFill>
                  <a:srgbClr val="1F4D6F"/>
                </a:solidFill>
              </a:rPr>
              <a:t>•</a:t>
            </a:r>
            <a:r>
              <a:rPr lang="sr-Latn-RS" sz="7200" b="1" dirty="0"/>
              <a:t> </a:t>
            </a:r>
            <a:r>
              <a:rPr lang="en-US" sz="7200" b="1" dirty="0">
                <a:solidFill>
                  <a:srgbClr val="027872"/>
                </a:solidFill>
              </a:rPr>
              <a:t>HDIR</a:t>
            </a:r>
            <a:r>
              <a:rPr lang="sr-Latn-RS" sz="7200" b="1" dirty="0">
                <a:solidFill>
                  <a:srgbClr val="009BD2"/>
                </a:solidFill>
              </a:rPr>
              <a:t> </a:t>
            </a:r>
            <a:r>
              <a:rPr lang="sr-Latn-RS" sz="7200" b="1" dirty="0">
                <a:solidFill>
                  <a:srgbClr val="1F4D6F"/>
                </a:solidFill>
              </a:rPr>
              <a:t>•</a:t>
            </a:r>
            <a:r>
              <a:rPr lang="sr-Latn-RS" sz="7200" b="1" dirty="0"/>
              <a:t> </a:t>
            </a:r>
            <a:r>
              <a:rPr lang="en-US" sz="7200" b="1" dirty="0">
                <a:solidFill>
                  <a:srgbClr val="7030A0"/>
                </a:solidFill>
              </a:rPr>
              <a:t>MOKAD</a:t>
            </a:r>
            <a:r>
              <a:rPr lang="en-US" sz="7200" b="1" dirty="0"/>
              <a:t> </a:t>
            </a:r>
            <a:r>
              <a:rPr lang="en-US" sz="7200" b="1" dirty="0">
                <a:solidFill>
                  <a:srgbClr val="1F4D6F"/>
                </a:solidFill>
              </a:rPr>
              <a:t>CONGRESS</a:t>
            </a:r>
            <a:endParaRPr lang="en-US" sz="6600" b="1" dirty="0">
              <a:solidFill>
                <a:srgbClr val="1F4D6F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33430477" y="26899"/>
            <a:ext cx="2569261" cy="38736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259" y="22601307"/>
            <a:ext cx="3346634" cy="2428892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1783443" y="26899"/>
            <a:ext cx="14216162" cy="3902803"/>
            <a:chOff x="11856201" y="21297172"/>
            <a:chExt cx="14216162" cy="3902803"/>
          </a:xfrm>
        </p:grpSpPr>
        <p:pic>
          <p:nvPicPr>
            <p:cNvPr id="1028" name="Picture 4" descr="D:\sdir\Treći broj\milica\mokad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857521" y="21297172"/>
              <a:ext cx="4214842" cy="3902803"/>
            </a:xfrm>
            <a:prstGeom prst="rect">
              <a:avLst/>
            </a:prstGeom>
            <a:noFill/>
          </p:spPr>
        </p:pic>
        <p:pic>
          <p:nvPicPr>
            <p:cNvPr id="1029" name="Picture 5" descr="D:\sdir\Treći broj\milica\sdir logo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1856201" y="21995745"/>
              <a:ext cx="3732383" cy="2505656"/>
            </a:xfrm>
            <a:prstGeom prst="rect">
              <a:avLst/>
            </a:prstGeom>
            <a:noFill/>
          </p:spPr>
        </p:pic>
        <p:pic>
          <p:nvPicPr>
            <p:cNvPr id="1030" name="Picture 6" descr="D:\sdir\Treći broj\milica\hdir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900083" y="21712426"/>
              <a:ext cx="4385934" cy="3072294"/>
            </a:xfrm>
            <a:prstGeom prst="rect">
              <a:avLst/>
            </a:prstGeom>
            <a:noFill/>
          </p:spPr>
        </p:pic>
      </p:grpSp>
      <p:cxnSp>
        <p:nvCxnSpPr>
          <p:cNvPr id="14" name="Straight Connector 13"/>
          <p:cNvCxnSpPr/>
          <p:nvPr/>
        </p:nvCxnSpPr>
        <p:spPr bwMode="auto">
          <a:xfrm>
            <a:off x="-645449" y="22599719"/>
            <a:ext cx="37719264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F4D6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9020292" y="23291002"/>
            <a:ext cx="21467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8 – 10 OCTOBER 2025</a:t>
            </a:r>
            <a:r>
              <a:rPr lang="sr-Latn-RS" sz="72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• </a:t>
            </a:r>
            <a:r>
              <a:rPr lang="en-US" sz="72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BELGRADE </a:t>
            </a:r>
            <a:r>
              <a:rPr lang="sr-Latn-RS" sz="72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•</a:t>
            </a:r>
            <a:r>
              <a:rPr lang="en-US" sz="72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SERBIA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3"/>
          <p:cNvSpPr txBox="1">
            <a:spLocks noChangeArrowheads="1"/>
          </p:cNvSpPr>
          <p:nvPr/>
        </p:nvSpPr>
        <p:spPr bwMode="auto">
          <a:xfrm>
            <a:off x="1" y="0"/>
            <a:ext cx="35999737" cy="1027031"/>
          </a:xfrm>
          <a:prstGeom prst="rect">
            <a:avLst/>
          </a:prstGeom>
          <a:gradFill flip="none" rotWithShape="1">
            <a:gsLst>
              <a:gs pos="0">
                <a:srgbClr val="2D70A4"/>
              </a:gs>
              <a:gs pos="50000">
                <a:srgbClr val="2B6C9D">
                  <a:tint val="44500"/>
                  <a:satMod val="160000"/>
                </a:srgbClr>
              </a:gs>
              <a:gs pos="100000">
                <a:srgbClr val="2B6C9D">
                  <a:tint val="23500"/>
                  <a:satMod val="160000"/>
                </a:srgbClr>
              </a:gs>
            </a:gsLst>
            <a:lin ang="2700000" scaled="1"/>
            <a:tileRect/>
          </a:gradFill>
          <a:ln w="60325" cap="flat">
            <a:solidFill>
              <a:srgbClr val="2B6C9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1437484" y="22227264"/>
            <a:ext cx="33108565" cy="1121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6025658" y="7042962"/>
            <a:ext cx="23312911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19626967" y="23728784"/>
            <a:ext cx="155894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 1</a:t>
            </a:r>
            <a:r>
              <a:rPr lang="en-US" sz="6000" b="1" baseline="30000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</a:t>
            </a:r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Regional </a:t>
            </a:r>
            <a:r>
              <a:rPr lang="en-US" sz="6000" b="1" dirty="0">
                <a:solidFill>
                  <a:srgbClr val="CE5E0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SDIR</a:t>
            </a:r>
            <a:r>
              <a:rPr lang="sr-Latn-RS" sz="6000" b="1" dirty="0">
                <a:solidFill>
                  <a:srgbClr val="CE5E0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–</a:t>
            </a:r>
            <a:r>
              <a:rPr lang="sr-Latn-R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009BD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HDIR</a:t>
            </a:r>
            <a:r>
              <a:rPr lang="sr-Latn-RS" sz="6000" b="1" dirty="0">
                <a:solidFill>
                  <a:srgbClr val="009BD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–</a:t>
            </a:r>
            <a:r>
              <a:rPr lang="sr-Latn-R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7030A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MOKAD</a:t>
            </a:r>
            <a:r>
              <a:rPr lang="en-U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255D8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33430477" y="0"/>
            <a:ext cx="2569261" cy="38736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88787"/>
            <a:ext cx="2497824" cy="1812850"/>
          </a:xfrm>
          <a:prstGeom prst="rect">
            <a:avLst/>
          </a:prstGeom>
        </p:spPr>
      </p:pic>
      <p:cxnSp>
        <p:nvCxnSpPr>
          <p:cNvPr id="35" name="Straight Connector 34"/>
          <p:cNvCxnSpPr/>
          <p:nvPr/>
        </p:nvCxnSpPr>
        <p:spPr bwMode="auto">
          <a:xfrm>
            <a:off x="-645449" y="23315687"/>
            <a:ext cx="36645187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F4D6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1437484" y="22227264"/>
            <a:ext cx="33108565" cy="1121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6025658" y="7042962"/>
            <a:ext cx="23312911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19626967" y="23728784"/>
            <a:ext cx="155894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 1</a:t>
            </a:r>
            <a:r>
              <a:rPr lang="en-US" sz="6000" b="1" baseline="30000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st</a:t>
            </a:r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Regional </a:t>
            </a:r>
            <a:r>
              <a:rPr lang="en-US" sz="6000" b="1" dirty="0">
                <a:solidFill>
                  <a:srgbClr val="CE5E0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SDIR</a:t>
            </a:r>
            <a:r>
              <a:rPr lang="sr-Latn-RS" sz="6000" b="1" dirty="0">
                <a:solidFill>
                  <a:srgbClr val="CE5E0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–</a:t>
            </a:r>
            <a:r>
              <a:rPr lang="sr-Latn-R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009BD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HDIR</a:t>
            </a:r>
            <a:r>
              <a:rPr lang="sr-Latn-RS" sz="6000" b="1" dirty="0">
                <a:solidFill>
                  <a:srgbClr val="009BD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–</a:t>
            </a:r>
            <a:r>
              <a:rPr lang="sr-Latn-R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7030A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MOKAD</a:t>
            </a:r>
            <a:r>
              <a:rPr lang="en-US" sz="6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6000" b="1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33430477" y="0"/>
            <a:ext cx="2569261" cy="38736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88787"/>
            <a:ext cx="2497824" cy="1812850"/>
          </a:xfrm>
          <a:prstGeom prst="rect">
            <a:avLst/>
          </a:prstGeom>
        </p:spPr>
      </p:pic>
      <p:cxnSp>
        <p:nvCxnSpPr>
          <p:cNvPr id="35" name="Straight Connector 34"/>
          <p:cNvCxnSpPr/>
          <p:nvPr/>
        </p:nvCxnSpPr>
        <p:spPr bwMode="auto">
          <a:xfrm>
            <a:off x="-645449" y="23315687"/>
            <a:ext cx="36645187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F4D6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 txBox="1">
            <a:spLocks noChangeArrowheads="1"/>
          </p:cNvSpPr>
          <p:nvPr/>
        </p:nvSpPr>
        <p:spPr bwMode="auto">
          <a:xfrm>
            <a:off x="2" y="0"/>
            <a:ext cx="2354946" cy="25199976"/>
          </a:xfrm>
          <a:prstGeom prst="rect">
            <a:avLst/>
          </a:prstGeom>
          <a:gradFill flip="none" rotWithShape="1">
            <a:gsLst>
              <a:gs pos="0">
                <a:srgbClr val="2D70A4"/>
              </a:gs>
              <a:gs pos="50000">
                <a:srgbClr val="2B6C9D">
                  <a:tint val="44500"/>
                  <a:satMod val="160000"/>
                </a:srgbClr>
              </a:gs>
              <a:gs pos="100000">
                <a:srgbClr val="2B6C9D">
                  <a:tint val="23500"/>
                  <a:satMod val="160000"/>
                </a:srgbClr>
              </a:gs>
            </a:gsLst>
            <a:lin ang="2700000" scaled="1"/>
            <a:tileRect/>
          </a:gradFill>
          <a:ln w="60325" cap="flat">
            <a:solidFill>
              <a:srgbClr val="2B6C9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33430477" y="0"/>
            <a:ext cx="2569261" cy="387363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 txBox="1">
            <a:spLocks noChangeArrowheads="1"/>
          </p:cNvSpPr>
          <p:nvPr/>
        </p:nvSpPr>
        <p:spPr bwMode="auto">
          <a:xfrm>
            <a:off x="2" y="0"/>
            <a:ext cx="2354946" cy="25199975"/>
          </a:xfrm>
          <a:prstGeom prst="rect">
            <a:avLst/>
          </a:prstGeom>
          <a:gradFill flip="none" rotWithShape="1">
            <a:gsLst>
              <a:gs pos="0">
                <a:srgbClr val="2D70A4"/>
              </a:gs>
              <a:gs pos="50000">
                <a:srgbClr val="2B6C9D">
                  <a:tint val="44500"/>
                  <a:satMod val="160000"/>
                </a:srgbClr>
              </a:gs>
              <a:gs pos="100000">
                <a:srgbClr val="2B6C9D">
                  <a:tint val="23500"/>
                  <a:satMod val="160000"/>
                </a:srgbClr>
              </a:gs>
            </a:gsLst>
            <a:lin ang="2700000" scaled="1"/>
            <a:tileRect/>
          </a:gradFill>
          <a:ln w="60325" cap="flat">
            <a:solidFill>
              <a:srgbClr val="2B6C9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3191" y="22574407"/>
            <a:ext cx="3580558" cy="259866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 txBox="1">
            <a:spLocks noChangeArrowheads="1"/>
          </p:cNvSpPr>
          <p:nvPr/>
        </p:nvSpPr>
        <p:spPr bwMode="auto">
          <a:xfrm>
            <a:off x="1" y="0"/>
            <a:ext cx="12141952" cy="25199975"/>
          </a:xfrm>
          <a:prstGeom prst="rect">
            <a:avLst/>
          </a:prstGeom>
          <a:gradFill flip="none" rotWithShape="1">
            <a:gsLst>
              <a:gs pos="0">
                <a:srgbClr val="2D70A4"/>
              </a:gs>
              <a:gs pos="50000">
                <a:srgbClr val="2B6C9D">
                  <a:tint val="44500"/>
                  <a:satMod val="160000"/>
                </a:srgbClr>
              </a:gs>
              <a:gs pos="100000">
                <a:srgbClr val="2B6C9D">
                  <a:tint val="23500"/>
                  <a:satMod val="160000"/>
                </a:srgbClr>
              </a:gs>
            </a:gsLst>
            <a:lin ang="2700000" scaled="1"/>
            <a:tileRect/>
          </a:gradFill>
          <a:ln w="60325" cap="flat">
            <a:solidFill>
              <a:srgbClr val="2B6C9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3191" y="22574407"/>
            <a:ext cx="3580558" cy="25986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4815" y="6670633"/>
            <a:ext cx="871543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600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TEXT</a:t>
            </a:r>
          </a:p>
          <a:p>
            <a:r>
              <a:rPr lang="sr-Latn-RS" sz="16600" dirty="0">
                <a:solidFill>
                  <a:srgbClr val="1F4D6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HERE</a:t>
            </a:r>
            <a:endParaRPr lang="en-US" sz="16600" dirty="0">
              <a:solidFill>
                <a:srgbClr val="1F4D6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46</Words>
  <Application>Microsoft Office PowerPoint</Application>
  <PresentationFormat>Custom</PresentationFormat>
  <Paragraphs>11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Titillium Web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Milena Cavic</cp:lastModifiedBy>
  <cp:revision>75</cp:revision>
  <dcterms:modified xsi:type="dcterms:W3CDTF">2025-09-15T07:34:43Z</dcterms:modified>
  <cp:category>science research poster</cp:category>
</cp:coreProperties>
</file>